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29"/>
  </p:notesMasterIdLst>
  <p:sldIdLst>
    <p:sldId id="256" r:id="rId3"/>
    <p:sldId id="266" r:id="rId4"/>
    <p:sldId id="258" r:id="rId5"/>
    <p:sldId id="267" r:id="rId6"/>
    <p:sldId id="269" r:id="rId7"/>
    <p:sldId id="268" r:id="rId8"/>
    <p:sldId id="270" r:id="rId9"/>
    <p:sldId id="259" r:id="rId10"/>
    <p:sldId id="260" r:id="rId11"/>
    <p:sldId id="261" r:id="rId12"/>
    <p:sldId id="271" r:id="rId13"/>
    <p:sldId id="272" r:id="rId14"/>
    <p:sldId id="273" r:id="rId15"/>
    <p:sldId id="262" r:id="rId16"/>
    <p:sldId id="274" r:id="rId17"/>
    <p:sldId id="275" r:id="rId18"/>
    <p:sldId id="276" r:id="rId19"/>
    <p:sldId id="263" r:id="rId20"/>
    <p:sldId id="277" r:id="rId21"/>
    <p:sldId id="278" r:id="rId22"/>
    <p:sldId id="280" r:id="rId23"/>
    <p:sldId id="281" r:id="rId24"/>
    <p:sldId id="282" r:id="rId25"/>
    <p:sldId id="283" r:id="rId26"/>
    <p:sldId id="265" r:id="rId27"/>
    <p:sldId id="279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ontserrat Medium" panose="020B0604020202020204" charset="-52"/>
      <p:regular r:id="rId34"/>
      <p:bold r:id="rId35"/>
      <p:italic r:id="rId36"/>
      <p:boldItalic r:id="rId37"/>
    </p:embeddedFont>
    <p:embeddedFont>
      <p:font typeface="Montserrat" panose="020B0604020202020204" charset="-52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11">
          <p15:clr>
            <a:srgbClr val="A4A3A4"/>
          </p15:clr>
        </p15:guide>
        <p15:guide id="2" pos="5272">
          <p15:clr>
            <a:srgbClr val="A4A3A4"/>
          </p15:clr>
        </p15:guide>
        <p15:guide id="3" pos="426">
          <p15:clr>
            <a:srgbClr val="9AA0A6"/>
          </p15:clr>
        </p15:guide>
        <p15:guide id="4" orient="horz" pos="425">
          <p15:clr>
            <a:srgbClr val="9AA0A6"/>
          </p15:clr>
        </p15:guide>
        <p15:guide id="5" orient="horz" pos="3895">
          <p15:clr>
            <a:srgbClr val="9AA0A6"/>
          </p15:clr>
        </p15:guide>
        <p15:guide id="6" pos="7226">
          <p15:clr>
            <a:srgbClr val="9AA0A6"/>
          </p15:clr>
        </p15:guide>
        <p15:guide id="7" pos="2835">
          <p15:clr>
            <a:srgbClr val="9AA0A6"/>
          </p15:clr>
        </p15:guide>
        <p15:guide id="8" pos="4025">
          <p15:clr>
            <a:srgbClr val="9AA0A6"/>
          </p15:clr>
        </p15:guide>
        <p15:guide id="9" pos="7680">
          <p15:clr>
            <a:srgbClr val="9AA0A6"/>
          </p15:clr>
        </p15:guide>
        <p15:guide id="10" orient="horz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jVcLMf2qxEfj4Puy0TpL2nGsLoU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t milk" initials="Gm" lastIdx="1" clrIdx="0">
    <p:extLst>
      <p:ext uri="{19B8F6BF-5375-455C-9EA6-DF929625EA0E}">
        <p15:presenceInfo xmlns:p15="http://schemas.microsoft.com/office/powerpoint/2012/main" userId="2f957833d55bda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38"/>
      </p:cViewPr>
      <p:guideLst>
        <p:guide orient="horz" pos="2211"/>
        <p:guide pos="5272"/>
        <p:guide pos="426"/>
        <p:guide orient="horz" pos="425"/>
        <p:guide orient="horz" pos="3895"/>
        <p:guide pos="7226"/>
        <p:guide pos="2835"/>
        <p:guide pos="4025"/>
        <p:guide pos="768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customschemas.google.com/relationships/presentationmetadata" Target="meta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bdf3fa03e_0_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5" name="Google Shape;165;g12bdf3fa03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602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47fd53e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47fd53ef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f47fd53ef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47fd53ef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47fd53ef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f47fd53ef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47fd53ef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47fd53efa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f47fd53efa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47fd53ef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47fd53efa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f47fd53efa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d127955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d1279550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3d1279550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d1279550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d12795508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3d1279550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c4ad956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11c4ad95615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g11c4ad95615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2bdf3fa03e_0_103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g12bdf3fa03e_0_103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g12bdf3fa03e_0_103"/>
          <p:cNvSpPr txBox="1">
            <a:spLocks noGrp="1"/>
          </p:cNvSpPr>
          <p:nvPr>
            <p:ph type="sldNum" idx="12"/>
          </p:nvPr>
        </p:nvSpPr>
        <p:spPr>
          <a:xfrm>
            <a:off x="11579127" y="6267759"/>
            <a:ext cx="4491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bdf3fa03e_0_15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g12bdf3fa03e_0_15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g12bdf3fa03e_0_15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3" name="Google Shape;73;g12bdf3fa03e_0_1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g12bdf3fa03e_0_1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g12bdf3fa03e_0_1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bdf3fa03e_0_1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g12bdf3fa03e_0_164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g12bdf3fa03e_0_1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g12bdf3fa03e_0_1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g12bdf3fa03e_0_1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bdf3fa03e_0_170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g12bdf3fa03e_0_170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g12bdf3fa03e_0_1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g12bdf3fa03e_0_1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g12bdf3fa03e_0_1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12bdf3fa03e_0_10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12bdf3fa03e_0_10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12bdf3fa03e_0_10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12bdf3fa03e_0_1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2bdf3fa03e_0_1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2bdf3fa03e_0_1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g12bdf3fa03e_0_1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g12bdf3fa03e_0_1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12bdf3fa03e_0_1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12bdf3fa03e_0_1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12bdf3fa03e_0_1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g12bdf3fa03e_0_1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12bdf3fa03e_0_1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12bdf3fa03e_0_1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2bdf3fa03e_0_1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g12bdf3fa03e_0_1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g12bdf3fa03e_0_1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12bdf3fa03e_0_1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12bdf3fa03e_0_1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2bdf3fa03e_0_1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g12bdf3fa03e_0_1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g12bdf3fa03e_0_1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g12bdf3fa03e_0_1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12bdf3fa03e_0_1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g12bdf3fa03e_0_1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2bdf3fa03e_0_1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g12bdf3fa03e_0_1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g12bdf3fa03e_0_1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g12bdf3fa03e_0_1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g12bdf3fa03e_0_1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g12bdf3fa03e_0_1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12bdf3fa03e_0_1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12bdf3fa03e_0_1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bdf3fa03e_0_1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g12bdf3fa03e_0_1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g12bdf3fa03e_0_1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bdf3fa03e_0_1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12bdf3fa03e_0_15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g12bdf3fa03e_0_15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6" name="Google Shape;66;g12bdf3fa03e_0_1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g12bdf3fa03e_0_1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g12bdf3fa03e_0_1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2bdf3fa03e_0_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12bdf3fa03e_0_9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g12bdf3fa03e_0_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g12bdf3fa03e_0_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g12bdf3fa03e_0_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12bdf3fa03e_0_88" descr="Гео.png"/>
          <p:cNvPicPr preferRelativeResize="0"/>
          <p:nvPr/>
        </p:nvPicPr>
        <p:blipFill rotWithShape="1">
          <a:blip r:embed="rId3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2bdf3fa03e_0_88"/>
          <p:cNvSpPr txBox="1"/>
          <p:nvPr/>
        </p:nvSpPr>
        <p:spPr>
          <a:xfrm>
            <a:off x="6294521" y="4220102"/>
            <a:ext cx="55836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Выполнил: Храповицкий А.В.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dirty="0" smtClean="0"/>
              <a:t>ТПО-поток № 517</a:t>
            </a:r>
            <a:r>
              <a:rPr lang="ru-RU" sz="27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7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dirty="0">
              <a:solidFill>
                <a:schemeClr val="dk1"/>
              </a:solidFill>
            </a:endParaRPr>
          </a:p>
        </p:txBody>
      </p:sp>
      <p:sp>
        <p:nvSpPr>
          <p:cNvPr id="169" name="Google Shape;169;g12bdf3fa03e_0_88"/>
          <p:cNvSpPr txBox="1"/>
          <p:nvPr/>
        </p:nvSpPr>
        <p:spPr>
          <a:xfrm>
            <a:off x="933756" y="1059607"/>
            <a:ext cx="10324500" cy="11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ru-RU" sz="4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Тестировщик программного обеспечения</a:t>
            </a:r>
            <a:r>
              <a:rPr lang="ru-RU" sz="43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6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12bdf3fa03e_0_88"/>
          <p:cNvSpPr txBox="1"/>
          <p:nvPr/>
        </p:nvSpPr>
        <p:spPr>
          <a:xfrm>
            <a:off x="619877" y="2234699"/>
            <a:ext cx="10336848" cy="1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0" i="0" u="none" strike="noStrike" cap="none" dirty="0">
                <a:solidFill>
                  <a:srgbClr val="F19E39"/>
                </a:solidFill>
                <a:latin typeface="Arial"/>
                <a:ea typeface="Arial"/>
                <a:cs typeface="Arial"/>
                <a:sym typeface="Arial"/>
              </a:rPr>
              <a:t>Итоговый проект </a:t>
            </a:r>
            <a:endParaRPr sz="2700" b="0" i="0" u="none" strike="noStrike" cap="none" dirty="0">
              <a:solidFill>
                <a:srgbClr val="F19E39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ctr">
              <a:buSzPts val="2700"/>
            </a:pPr>
            <a:r>
              <a:rPr lang="ru-RU" sz="2700" b="0" i="0" u="none" strike="noStrike" cap="none" dirty="0" smtClean="0">
                <a:solidFill>
                  <a:srgbClr val="F19E39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ru-RU" sz="2700" dirty="0" smtClean="0">
                <a:solidFill>
                  <a:srgbClr val="FF9900"/>
                </a:solidFill>
              </a:rPr>
              <a:t>Комплексное тестирование платформы </a:t>
            </a:r>
            <a:r>
              <a:rPr lang="en-US" sz="2700" dirty="0" err="1" smtClean="0">
                <a:solidFill>
                  <a:srgbClr val="FF9900"/>
                </a:solidFill>
              </a:rPr>
              <a:t>Bumbleby</a:t>
            </a:r>
            <a:r>
              <a:rPr lang="ru-RU" sz="2700" b="0" i="0" u="none" strike="noStrike" cap="none" dirty="0" smtClean="0">
                <a:solidFill>
                  <a:srgbClr val="F19E39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lvl="0" algn="ctr">
              <a:buSzPts val="2700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qa.neapro.site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2bdf3fa03e_0_88"/>
          <p:cNvSpPr txBox="1"/>
          <p:nvPr/>
        </p:nvSpPr>
        <p:spPr>
          <a:xfrm>
            <a:off x="891350" y="674701"/>
            <a:ext cx="9963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19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23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2" name="Google Shape;172;g12bdf3fa03e_0_88"/>
          <p:cNvSpPr txBox="1"/>
          <p:nvPr/>
        </p:nvSpPr>
        <p:spPr>
          <a:xfrm>
            <a:off x="5157167" y="6317033"/>
            <a:ext cx="13323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2022 год</a:t>
            </a: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94521" y="5327790"/>
            <a:ext cx="53300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700" dirty="0" smtClean="0"/>
              <a:t>Преподаватель: Гриненко В.В.</a:t>
            </a:r>
            <a:endParaRPr lang="ru-RU" sz="2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67;g12bdf3fa03e_0_88" descr="Гео.png"/>
          <p:cNvPicPr preferRelativeResize="0"/>
          <p:nvPr/>
        </p:nvPicPr>
        <p:blipFill rotWithShape="1">
          <a:blip r:embed="rId3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0" y="0"/>
            <a:ext cx="415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chemeClr val="bg1"/>
                </a:solidFill>
              </a:rPr>
              <a:t>Тест-кейсы</a:t>
            </a:r>
            <a:endParaRPr lang="ru-RU" sz="16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501"/>
            <a:ext cx="12192000" cy="6391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7;g12bdf3fa03e_0_88" descr="Гео.png"/>
          <p:cNvPicPr preferRelativeResize="0"/>
          <p:nvPr/>
        </p:nvPicPr>
        <p:blipFill rotWithShape="1">
          <a:blip r:embed="rId2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0" y="0"/>
            <a:ext cx="415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chemeClr val="bg1"/>
                </a:solidFill>
              </a:rPr>
              <a:t>Тест-кейсы</a:t>
            </a:r>
            <a:endParaRPr lang="ru-RU" sz="16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000791"/>
            <a:ext cx="12192002" cy="585720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703678"/>
            <a:ext cx="12192001" cy="2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7;g12bdf3fa03e_0_88" descr="Гео.png"/>
          <p:cNvPicPr preferRelativeResize="0"/>
          <p:nvPr/>
        </p:nvPicPr>
        <p:blipFill rotWithShape="1">
          <a:blip r:embed="rId2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0" y="0"/>
            <a:ext cx="415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chemeClr val="bg1"/>
                </a:solidFill>
              </a:rPr>
              <a:t>Тест-кейсы</a:t>
            </a:r>
            <a:endParaRPr lang="ru-RU" sz="16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540"/>
            <a:ext cx="12192000" cy="620793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427"/>
            <a:ext cx="12200792" cy="2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0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7;g12bdf3fa03e_0_88" descr="Гео.png"/>
          <p:cNvPicPr preferRelativeResize="0"/>
          <p:nvPr/>
        </p:nvPicPr>
        <p:blipFill rotWithShape="1">
          <a:blip r:embed="rId2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0" y="0"/>
            <a:ext cx="415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chemeClr val="bg1"/>
                </a:solidFill>
              </a:rPr>
              <a:t>Тест-кейсы</a:t>
            </a:r>
            <a:endParaRPr lang="ru-RU" sz="16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894"/>
            <a:ext cx="12192000" cy="587041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781"/>
            <a:ext cx="12200792" cy="2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8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67;g12bdf3fa03e_0_88" descr="Гео.png"/>
          <p:cNvPicPr preferRelativeResize="0"/>
          <p:nvPr/>
        </p:nvPicPr>
        <p:blipFill rotWithShape="1">
          <a:blip r:embed="rId3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415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chemeClr val="bg1"/>
                </a:solidFill>
              </a:rPr>
              <a:t>Баг-репорты</a:t>
            </a:r>
            <a:endParaRPr lang="ru-RU" sz="160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33229"/>
            <a:ext cx="12192002" cy="469713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038"/>
            <a:ext cx="12192000" cy="291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67;g12bdf3fa03e_0_88" descr="Гео.png"/>
          <p:cNvPicPr preferRelativeResize="0"/>
          <p:nvPr/>
        </p:nvPicPr>
        <p:blipFill rotWithShape="1">
          <a:blip r:embed="rId2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415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chemeClr val="bg1"/>
                </a:solidFill>
              </a:rPr>
              <a:t>Баг-репорты</a:t>
            </a:r>
            <a:endParaRPr lang="ru-RU" sz="16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098"/>
            <a:ext cx="12192000" cy="458079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0078"/>
            <a:ext cx="12192000" cy="29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6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67;g12bdf3fa03e_0_88" descr="Гео.png"/>
          <p:cNvPicPr preferRelativeResize="0"/>
          <p:nvPr/>
        </p:nvPicPr>
        <p:blipFill rotWithShape="1">
          <a:blip r:embed="rId2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415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chemeClr val="bg1"/>
                </a:solidFill>
              </a:rPr>
              <a:t>Баг-репорты</a:t>
            </a:r>
            <a:endParaRPr lang="ru-RU" sz="16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9652"/>
            <a:ext cx="12192002" cy="51036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0078"/>
            <a:ext cx="12192000" cy="29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7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7;g12bdf3fa03e_0_88" descr="Гео.png"/>
          <p:cNvPicPr preferRelativeResize="0"/>
          <p:nvPr/>
        </p:nvPicPr>
        <p:blipFill rotWithShape="1">
          <a:blip r:embed="rId2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0" y="0"/>
            <a:ext cx="415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chemeClr val="bg1"/>
                </a:solidFill>
              </a:rPr>
              <a:t>Баг-репорты</a:t>
            </a:r>
            <a:endParaRPr lang="ru-RU" sz="16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13641"/>
            <a:ext cx="12192002" cy="517245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0078"/>
            <a:ext cx="12192000" cy="29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8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67;g12bdf3fa03e_0_88" descr="Гео.png"/>
          <p:cNvPicPr preferRelativeResize="0"/>
          <p:nvPr/>
        </p:nvPicPr>
        <p:blipFill rotWithShape="1">
          <a:blip r:embed="rId3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415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chemeClr val="bg1"/>
                </a:solidFill>
              </a:rPr>
              <a:t>Отчет о тестировании</a:t>
            </a:r>
            <a:endParaRPr lang="ru-RU" sz="160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516"/>
            <a:ext cx="12192000" cy="6446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67;g12bdf3fa03e_0_88" descr="Гео.png"/>
          <p:cNvPicPr preferRelativeResize="0"/>
          <p:nvPr/>
        </p:nvPicPr>
        <p:blipFill rotWithShape="1">
          <a:blip r:embed="rId2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415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chemeClr val="bg1"/>
                </a:solidFill>
              </a:rPr>
              <a:t>Отчет о тестировании</a:t>
            </a:r>
            <a:endParaRPr lang="ru-RU" sz="16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142"/>
            <a:ext cx="12192000" cy="636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67;g12bdf3fa03e_0_88" descr="Гео.png"/>
          <p:cNvPicPr preferRelativeResize="0"/>
          <p:nvPr/>
        </p:nvPicPr>
        <p:blipFill rotWithShape="1">
          <a:blip r:embed="rId3">
            <a:alphaModFix/>
          </a:blip>
          <a:srcRect t="11753"/>
          <a:stretch/>
        </p:blipFill>
        <p:spPr>
          <a:xfrm>
            <a:off x="-1" y="0"/>
            <a:ext cx="12192001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4811" y="254977"/>
            <a:ext cx="3932100" cy="386862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Содержание: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Текст 3"/>
          <p:cNvSpPr txBox="1">
            <a:spLocks/>
          </p:cNvSpPr>
          <p:nvPr/>
        </p:nvSpPr>
        <p:spPr>
          <a:xfrm>
            <a:off x="6265359" y="2605267"/>
            <a:ext cx="3932100" cy="208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 dirty="0" smtClean="0">
                <a:solidFill>
                  <a:schemeClr val="bg1"/>
                </a:solidFill>
              </a:rPr>
              <a:t>Практическая №5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76" y="845589"/>
            <a:ext cx="4513637" cy="194808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336" y="743414"/>
            <a:ext cx="4681781" cy="1861853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110026" y="412010"/>
            <a:ext cx="3932100" cy="182879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Практическая №1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Текст 3"/>
          <p:cNvSpPr txBox="1">
            <a:spLocks/>
          </p:cNvSpPr>
          <p:nvPr/>
        </p:nvSpPr>
        <p:spPr>
          <a:xfrm>
            <a:off x="6265359" y="324286"/>
            <a:ext cx="3932100" cy="196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 dirty="0" smtClean="0">
                <a:solidFill>
                  <a:schemeClr val="bg1"/>
                </a:solidFill>
              </a:rPr>
              <a:t>Практическая №2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Текст 3"/>
          <p:cNvSpPr txBox="1">
            <a:spLocks/>
          </p:cNvSpPr>
          <p:nvPr/>
        </p:nvSpPr>
        <p:spPr>
          <a:xfrm>
            <a:off x="110026" y="2693518"/>
            <a:ext cx="3932100" cy="208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 dirty="0" smtClean="0">
                <a:solidFill>
                  <a:schemeClr val="bg1"/>
                </a:solidFill>
              </a:rPr>
              <a:t>Практическая №3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9" y="3102230"/>
            <a:ext cx="4382842" cy="19722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99610" y="2517631"/>
            <a:ext cx="194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Стр.3-7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8377726" y="2327691"/>
            <a:ext cx="194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Стр.8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2747931" y="4777294"/>
            <a:ext cx="194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Стр.9-20</a:t>
            </a:r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82" y="2972112"/>
            <a:ext cx="4675935" cy="22718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456454" y="4936158"/>
            <a:ext cx="194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Стр.21-24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808" y="5186006"/>
            <a:ext cx="2894837" cy="14255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803279" y="6349994"/>
            <a:ext cx="194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Стр.25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70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7;g12bdf3fa03e_0_88" descr="Гео.png"/>
          <p:cNvPicPr preferRelativeResize="0"/>
          <p:nvPr/>
        </p:nvPicPr>
        <p:blipFill rotWithShape="1">
          <a:blip r:embed="rId2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0" y="0"/>
            <a:ext cx="415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chemeClr val="bg1"/>
                </a:solidFill>
              </a:rPr>
              <a:t>Отчет о тестировании</a:t>
            </a:r>
            <a:endParaRPr lang="ru-RU" sz="16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9283"/>
            <a:ext cx="12192000" cy="612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2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7;g12bdf3fa03e_0_88" descr="Гео.png"/>
          <p:cNvPicPr preferRelativeResize="0"/>
          <p:nvPr/>
        </p:nvPicPr>
        <p:blipFill rotWithShape="1">
          <a:blip r:embed="rId2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85;gf47fd53efa_0_0"/>
          <p:cNvSpPr txBox="1">
            <a:spLocks/>
          </p:cNvSpPr>
          <p:nvPr/>
        </p:nvSpPr>
        <p:spPr>
          <a:xfrm>
            <a:off x="-123094" y="0"/>
            <a:ext cx="12438185" cy="35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dirty="0">
                <a:solidFill>
                  <a:schemeClr val="bg1"/>
                </a:solidFill>
              </a:rPr>
              <a:t>Практическое задание по разделу №5 «Инструменты </a:t>
            </a:r>
            <a:r>
              <a:rPr lang="ru-RU" sz="3200" dirty="0" smtClean="0">
                <a:solidFill>
                  <a:schemeClr val="bg1"/>
                </a:solidFill>
              </a:rPr>
              <a:t>автоматизации</a:t>
            </a:r>
            <a:r>
              <a:rPr lang="ru-RU" sz="3200" dirty="0">
                <a:solidFill>
                  <a:schemeClr val="bg1"/>
                </a:solidFill>
              </a:rPr>
              <a:t>»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466" y="355845"/>
            <a:ext cx="6573026" cy="626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6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7;g12bdf3fa03e_0_88" descr="Гео.png"/>
          <p:cNvPicPr preferRelativeResize="0"/>
          <p:nvPr/>
        </p:nvPicPr>
        <p:blipFill rotWithShape="1">
          <a:blip r:embed="rId2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8554"/>
            <a:ext cx="6066692" cy="611944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92" y="738554"/>
            <a:ext cx="6125307" cy="611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4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7;g12bdf3fa03e_0_88" descr="Гео.png"/>
          <p:cNvPicPr preferRelativeResize="0"/>
          <p:nvPr/>
        </p:nvPicPr>
        <p:blipFill rotWithShape="1">
          <a:blip r:embed="rId2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2708"/>
            <a:ext cx="5993790" cy="635683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791" y="562708"/>
            <a:ext cx="6198210" cy="629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4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7;g12bdf3fa03e_0_88" descr="Гео.png"/>
          <p:cNvPicPr preferRelativeResize="0"/>
          <p:nvPr/>
        </p:nvPicPr>
        <p:blipFill rotWithShape="1">
          <a:blip r:embed="rId2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527537"/>
            <a:ext cx="6488723" cy="633046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722" y="527537"/>
            <a:ext cx="5703277" cy="644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9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7;g12bdf3fa03e_0_88" descr="Гео.png"/>
          <p:cNvPicPr preferRelativeResize="0"/>
          <p:nvPr/>
        </p:nvPicPr>
        <p:blipFill rotWithShape="1">
          <a:blip r:embed="rId3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1c4ad95615_0_1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39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39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g11c4ad95615_0_114"/>
          <p:cNvSpPr txBox="1">
            <a:spLocks noGrp="1"/>
          </p:cNvSpPr>
          <p:nvPr>
            <p:ph type="body" idx="1"/>
          </p:nvPr>
        </p:nvSpPr>
        <p:spPr>
          <a:xfrm>
            <a:off x="838200" y="1323975"/>
            <a:ext cx="10515600" cy="485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3025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Что </a:t>
            </a:r>
            <a:r>
              <a:rPr lang="ru-RU" sz="3025" dirty="0" smtClean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узнал?</a:t>
            </a:r>
            <a:endParaRPr sz="3025"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ru-RU" sz="24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- Кто </a:t>
            </a:r>
            <a:r>
              <a:rPr lang="ru-RU" sz="2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такой тестировщик, за что отвечает и чем занимается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ru-RU" sz="24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- Необходимые софт, хард - скилы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ru-RU" sz="24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- Модели и методы тестирования 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ru-RU" sz="24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- Инструментарий для успешного выполнения тестирования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ru-RU" sz="24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- Характеристики </a:t>
            </a:r>
            <a:r>
              <a:rPr lang="ru-RU" sz="2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требований </a:t>
            </a:r>
            <a:r>
              <a:rPr lang="ru-RU" sz="24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ПО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ru-RU" sz="24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-Особенности составления тестовой документации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ru-RU" sz="3025" dirty="0" smtClean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 чему стремиться?</a:t>
            </a:r>
            <a:endParaRPr sz="3025"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ru-RU" sz="2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Мне не хватило </a:t>
            </a:r>
            <a:r>
              <a:rPr lang="ru-RU" sz="24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знаний и времени для более детального </a:t>
            </a:r>
            <a:r>
              <a:rPr lang="ru-RU" sz="2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изучения инструментов для управления тестированием программного </a:t>
            </a:r>
            <a:r>
              <a:rPr lang="ru-RU" sz="24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обеспечения (</a:t>
            </a:r>
            <a:r>
              <a:rPr lang="en-US" sz="24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jira</a:t>
            </a:r>
            <a:r>
              <a:rPr lang="ru-RU" sz="24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trello</a:t>
            </a:r>
            <a:r>
              <a:rPr lang="ru-RU" sz="24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testrail</a:t>
            </a:r>
            <a:r>
              <a:rPr lang="ru-RU" sz="24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и т.д.) Считаю</a:t>
            </a:r>
            <a:r>
              <a:rPr lang="ru-RU" sz="2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что </a:t>
            </a:r>
            <a:r>
              <a:rPr lang="ru-RU" sz="24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в будущем обязательно изучу и разберу работу этих и других подобных инструментов. 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ru-RU" sz="24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Практика, практика, практика….</a:t>
            </a:r>
            <a:endParaRPr sz="2400" dirty="0">
              <a:solidFill>
                <a:schemeClr val="tx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30"/>
            <a:ext cx="12244778" cy="68285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95525" y="4790479"/>
            <a:ext cx="87439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  Отдельное спасибо Виталию Владимирович</a:t>
            </a:r>
            <a:r>
              <a:rPr lang="ru-RU" dirty="0">
                <a:solidFill>
                  <a:schemeClr val="bg1"/>
                </a:solidFill>
              </a:rPr>
              <a:t>у</a:t>
            </a:r>
            <a:r>
              <a:rPr lang="ru-RU" dirty="0" smtClean="0">
                <a:solidFill>
                  <a:schemeClr val="bg1"/>
                </a:solidFill>
              </a:rPr>
              <a:t> за знания, максимально </a:t>
            </a:r>
            <a:r>
              <a:rPr lang="ru-RU" dirty="0">
                <a:solidFill>
                  <a:schemeClr val="bg1"/>
                </a:solidFill>
              </a:rPr>
              <a:t>просто и </a:t>
            </a:r>
            <a:r>
              <a:rPr lang="ru-RU" dirty="0" smtClean="0">
                <a:solidFill>
                  <a:schemeClr val="bg1"/>
                </a:solidFill>
              </a:rPr>
              <a:t>понятно донесенных до его слушателей, за его терпение и профессионализм в своем деле. Ну и конечно спасибо нашему  куратору Екатерине и всем причастным к учебному процессу.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539" y="149842"/>
            <a:ext cx="4428571" cy="4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67;g12bdf3fa03e_0_88" descr="Гео.png"/>
          <p:cNvPicPr preferRelativeResize="0"/>
          <p:nvPr/>
        </p:nvPicPr>
        <p:blipFill rotWithShape="1">
          <a:blip r:embed="rId3">
            <a:alphaModFix/>
          </a:blip>
          <a:srcRect t="11753"/>
          <a:stretch/>
        </p:blipFill>
        <p:spPr>
          <a:xfrm>
            <a:off x="19048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f47fd53efa_0_0"/>
          <p:cNvSpPr txBox="1">
            <a:spLocks noGrp="1"/>
          </p:cNvSpPr>
          <p:nvPr>
            <p:ph type="title"/>
          </p:nvPr>
        </p:nvSpPr>
        <p:spPr>
          <a:xfrm>
            <a:off x="211013" y="217225"/>
            <a:ext cx="11808070" cy="35584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3200" dirty="0" smtClean="0">
                <a:solidFill>
                  <a:schemeClr val="bg1"/>
                </a:solidFill>
              </a:rPr>
              <a:t>Практическое </a:t>
            </a:r>
            <a:r>
              <a:rPr lang="ru-RU" sz="3200" dirty="0">
                <a:solidFill>
                  <a:schemeClr val="bg1"/>
                </a:solidFill>
              </a:rPr>
              <a:t>задание №1«Введение </a:t>
            </a:r>
            <a:r>
              <a:rPr lang="ru-RU" sz="3200" dirty="0" smtClean="0">
                <a:solidFill>
                  <a:schemeClr val="bg1"/>
                </a:solidFill>
              </a:rPr>
              <a:t>в тестирование </a:t>
            </a:r>
            <a:r>
              <a:rPr lang="ru-RU" sz="3200" dirty="0">
                <a:solidFill>
                  <a:schemeClr val="bg1"/>
                </a:solidFill>
              </a:rPr>
              <a:t>ПО</a:t>
            </a:r>
            <a:r>
              <a:rPr lang="ru-RU" sz="3200" dirty="0" smtClean="0">
                <a:solidFill>
                  <a:schemeClr val="bg1"/>
                </a:solidFill>
              </a:rPr>
              <a:t>» входные данные для тестирования платформы 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" y="1035424"/>
            <a:ext cx="12192001" cy="5233492"/>
          </a:xfrm>
          <a:prstGeom prst="rect">
            <a:avLst/>
          </a:prstGeom>
        </p:spPr>
      </p:pic>
      <p:sp>
        <p:nvSpPr>
          <p:cNvPr id="7" name="Google Shape;185;gf47fd53efa_0_0"/>
          <p:cNvSpPr txBox="1">
            <a:spLocks/>
          </p:cNvSpPr>
          <p:nvPr/>
        </p:nvSpPr>
        <p:spPr>
          <a:xfrm>
            <a:off x="-3711907" y="1035424"/>
            <a:ext cx="11808070" cy="35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1800" dirty="0" smtClean="0"/>
              <a:t>Общий вид </a:t>
            </a:r>
            <a:r>
              <a:rPr lang="en-US" sz="1800" dirty="0"/>
              <a:t>Mind map</a:t>
            </a:r>
            <a:endParaRPr lang="ru-RU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7;g12bdf3fa03e_0_88" descr="Гео.png"/>
          <p:cNvPicPr preferRelativeResize="0"/>
          <p:nvPr/>
        </p:nvPicPr>
        <p:blipFill rotWithShape="1">
          <a:blip r:embed="rId2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5;gf47fd53efa_0_0"/>
          <p:cNvSpPr txBox="1">
            <a:spLocks/>
          </p:cNvSpPr>
          <p:nvPr/>
        </p:nvSpPr>
        <p:spPr>
          <a:xfrm>
            <a:off x="-4814565" y="111791"/>
            <a:ext cx="11808070" cy="35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1.2 Mind map</a:t>
            </a:r>
            <a:r>
              <a:rPr lang="ru-RU" sz="1800" dirty="0" smtClean="0">
                <a:solidFill>
                  <a:schemeClr val="bg1"/>
                </a:solidFill>
              </a:rPr>
              <a:t> (а)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600"/>
            <a:ext cx="12192000" cy="594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2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7;g12bdf3fa03e_0_88" descr="Гео.png"/>
          <p:cNvPicPr preferRelativeResize="0"/>
          <p:nvPr/>
        </p:nvPicPr>
        <p:blipFill rotWithShape="1">
          <a:blip r:embed="rId2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5;gf47fd53efa_0_0"/>
          <p:cNvSpPr txBox="1">
            <a:spLocks/>
          </p:cNvSpPr>
          <p:nvPr/>
        </p:nvSpPr>
        <p:spPr>
          <a:xfrm>
            <a:off x="-4814565" y="111791"/>
            <a:ext cx="11808070" cy="35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1.2 Mind map</a:t>
            </a:r>
            <a:r>
              <a:rPr lang="ru-RU" sz="1800" dirty="0" smtClean="0">
                <a:solidFill>
                  <a:schemeClr val="bg1"/>
                </a:solidFill>
              </a:rPr>
              <a:t> (б)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3461"/>
            <a:ext cx="12192000" cy="590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2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7;g12bdf3fa03e_0_88" descr="Гео.png"/>
          <p:cNvPicPr preferRelativeResize="0"/>
          <p:nvPr/>
        </p:nvPicPr>
        <p:blipFill rotWithShape="1">
          <a:blip r:embed="rId2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5;gf47fd53efa_0_0"/>
          <p:cNvSpPr txBox="1">
            <a:spLocks/>
          </p:cNvSpPr>
          <p:nvPr/>
        </p:nvSpPr>
        <p:spPr>
          <a:xfrm>
            <a:off x="-4814565" y="111791"/>
            <a:ext cx="11808070" cy="35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1.2 Mind map</a:t>
            </a:r>
            <a:r>
              <a:rPr lang="ru-RU" sz="1800" dirty="0" smtClean="0">
                <a:solidFill>
                  <a:schemeClr val="bg1"/>
                </a:solidFill>
              </a:rPr>
              <a:t> (с)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5830"/>
            <a:ext cx="12192001" cy="596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0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7;g12bdf3fa03e_0_88" descr="Гео.png"/>
          <p:cNvPicPr preferRelativeResize="0"/>
          <p:nvPr/>
        </p:nvPicPr>
        <p:blipFill rotWithShape="1">
          <a:blip r:embed="rId2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5;gf47fd53efa_0_0"/>
          <p:cNvSpPr txBox="1">
            <a:spLocks/>
          </p:cNvSpPr>
          <p:nvPr/>
        </p:nvSpPr>
        <p:spPr>
          <a:xfrm>
            <a:off x="-4814565" y="111791"/>
            <a:ext cx="11808070" cy="35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1.2 Mind map</a:t>
            </a:r>
            <a:r>
              <a:rPr lang="ru-RU" sz="1800" dirty="0" smtClean="0">
                <a:solidFill>
                  <a:schemeClr val="bg1"/>
                </a:solidFill>
              </a:rPr>
              <a:t> (</a:t>
            </a:r>
            <a:r>
              <a:rPr lang="en-US" sz="1800" dirty="0" smtClean="0">
                <a:solidFill>
                  <a:schemeClr val="bg1"/>
                </a:solidFill>
              </a:rPr>
              <a:t>d</a:t>
            </a:r>
            <a:r>
              <a:rPr lang="ru-RU" sz="1800" dirty="0" smtClean="0">
                <a:solidFill>
                  <a:schemeClr val="bg1"/>
                </a:solidFill>
              </a:rPr>
              <a:t>)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0417"/>
            <a:ext cx="12233687" cy="59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7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67;g12bdf3fa03e_0_88" descr="Гео.png"/>
          <p:cNvPicPr preferRelativeResize="0"/>
          <p:nvPr/>
        </p:nvPicPr>
        <p:blipFill rotWithShape="1">
          <a:blip r:embed="rId3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98134"/>
            <a:ext cx="12192000" cy="6359866"/>
          </a:xfrm>
          <a:prstGeom prst="rect">
            <a:avLst/>
          </a:prstGeom>
        </p:spPr>
      </p:pic>
      <p:sp>
        <p:nvSpPr>
          <p:cNvPr id="6" name="Google Shape;185;gf47fd53efa_0_0"/>
          <p:cNvSpPr txBox="1">
            <a:spLocks/>
          </p:cNvSpPr>
          <p:nvPr/>
        </p:nvSpPr>
        <p:spPr>
          <a:xfrm>
            <a:off x="-312861" y="71145"/>
            <a:ext cx="13123985" cy="35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2800" dirty="0">
                <a:solidFill>
                  <a:schemeClr val="bg1"/>
                </a:solidFill>
              </a:rPr>
              <a:t>Практическое задание по разделу №2 «Классификация тестирования ПО»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67;g12bdf3fa03e_0_88" descr="Гео.png"/>
          <p:cNvPicPr preferRelativeResize="0"/>
          <p:nvPr/>
        </p:nvPicPr>
        <p:blipFill rotWithShape="1">
          <a:blip r:embed="rId3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70438"/>
            <a:ext cx="6258346" cy="5928982"/>
          </a:xfrm>
          <a:prstGeom prst="rect">
            <a:avLst/>
          </a:prstGeom>
        </p:spPr>
      </p:pic>
      <p:sp>
        <p:nvSpPr>
          <p:cNvPr id="13" name="Google Shape;185;gf47fd53efa_0_0"/>
          <p:cNvSpPr txBox="1">
            <a:spLocks/>
          </p:cNvSpPr>
          <p:nvPr/>
        </p:nvSpPr>
        <p:spPr>
          <a:xfrm>
            <a:off x="165588" y="155281"/>
            <a:ext cx="11808070" cy="35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dirty="0">
                <a:solidFill>
                  <a:schemeClr val="bg1"/>
                </a:solidFill>
              </a:rPr>
              <a:t>Практическое задание по разделу №3 «Тестовая документация»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46" y="870438"/>
            <a:ext cx="5933653" cy="5073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587" y="520611"/>
            <a:ext cx="415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chemeClr val="bg1"/>
                </a:solidFill>
              </a:rPr>
              <a:t>Чек-лист</a:t>
            </a:r>
            <a:endParaRPr lang="ru-RU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283</Words>
  <Application>Microsoft Office PowerPoint</Application>
  <PresentationFormat>Широкоэкранный</PresentationFormat>
  <Paragraphs>62</Paragraphs>
  <Slides>26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26</vt:i4>
      </vt:variant>
    </vt:vector>
  </HeadingPairs>
  <TitlesOfParts>
    <vt:vector size="32" baseType="lpstr">
      <vt:lpstr>Calibri</vt:lpstr>
      <vt:lpstr>Arial</vt:lpstr>
      <vt:lpstr>Montserrat Medium</vt:lpstr>
      <vt:lpstr>Montserrat</vt:lpstr>
      <vt:lpstr>Тема Office</vt:lpstr>
      <vt:lpstr>Тема Office</vt:lpstr>
      <vt:lpstr>Презентация PowerPoint</vt:lpstr>
      <vt:lpstr>Содержание:</vt:lpstr>
      <vt:lpstr>Практическое задание №1«Введение в тестирование ПО» входные данные для тестирования платформы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Рефлексия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Windows User</dc:creator>
  <cp:lastModifiedBy>Got milk</cp:lastModifiedBy>
  <cp:revision>29</cp:revision>
  <dcterms:created xsi:type="dcterms:W3CDTF">2021-04-07T09:04:13Z</dcterms:created>
  <dcterms:modified xsi:type="dcterms:W3CDTF">2022-08-09T16:36:10Z</dcterms:modified>
</cp:coreProperties>
</file>